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72" r:id="rId1"/>
  </p:sldMasterIdLst>
  <p:notesMasterIdLst>
    <p:notesMasterId r:id="rId8"/>
  </p:notesMasterIdLst>
  <p:handoutMasterIdLst>
    <p:handoutMasterId r:id="rId9"/>
  </p:handoutMasterIdLst>
  <p:sldIdLst>
    <p:sldId id="617" r:id="rId2"/>
    <p:sldId id="618" r:id="rId3"/>
    <p:sldId id="604" r:id="rId4"/>
    <p:sldId id="619" r:id="rId5"/>
    <p:sldId id="620" r:id="rId6"/>
    <p:sldId id="408" r:id="rId7"/>
  </p:sldIdLst>
  <p:sldSz cx="9144000" cy="6858000" type="screen4x3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FFFF99"/>
    <a:srgbClr val="3904BC"/>
    <a:srgbClr val="A2D767"/>
    <a:srgbClr val="679E2A"/>
    <a:srgbClr val="007AD6"/>
    <a:srgbClr val="CC9B00"/>
    <a:srgbClr val="BC8F00"/>
    <a:srgbClr val="E25E14"/>
    <a:srgbClr val="2D008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 ciemny 1 — Ak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Styl pośredni 4 — Ak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27" autoAdjust="0"/>
    <p:restoredTop sz="92430" autoAdjust="0"/>
  </p:normalViewPr>
  <p:slideViewPr>
    <p:cSldViewPr>
      <p:cViewPr>
        <p:scale>
          <a:sx n="70" d="100"/>
          <a:sy n="70" d="100"/>
        </p:scale>
        <p:origin x="-1452" y="-84"/>
      </p:cViewPr>
      <p:guideLst>
        <p:guide orient="horz" pos="3203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7" y="7"/>
            <a:ext cx="2946300" cy="496572"/>
          </a:xfrm>
          <a:prstGeom prst="rect">
            <a:avLst/>
          </a:prstGeom>
        </p:spPr>
        <p:txBody>
          <a:bodyPr vert="horz" lIns="91598" tIns="45799" rIns="91598" bIns="4579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776" y="7"/>
            <a:ext cx="2946300" cy="496572"/>
          </a:xfrm>
          <a:prstGeom prst="rect">
            <a:avLst/>
          </a:prstGeom>
        </p:spPr>
        <p:txBody>
          <a:bodyPr vert="horz" lIns="91598" tIns="45799" rIns="91598" bIns="4579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7" y="9428458"/>
            <a:ext cx="2946300" cy="496572"/>
          </a:xfrm>
          <a:prstGeom prst="rect">
            <a:avLst/>
          </a:prstGeom>
        </p:spPr>
        <p:txBody>
          <a:bodyPr vert="horz" lIns="91598" tIns="45799" rIns="91598" bIns="4579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776" y="9428458"/>
            <a:ext cx="2946300" cy="496572"/>
          </a:xfrm>
          <a:prstGeom prst="rect">
            <a:avLst/>
          </a:prstGeom>
        </p:spPr>
        <p:txBody>
          <a:bodyPr vert="horz" lIns="91598" tIns="45799" rIns="91598" bIns="4579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2CC841F-A739-44C3-A03B-941B60CAEBA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7" y="7"/>
            <a:ext cx="2946300" cy="496572"/>
          </a:xfrm>
          <a:prstGeom prst="rect">
            <a:avLst/>
          </a:prstGeom>
        </p:spPr>
        <p:txBody>
          <a:bodyPr vert="horz" lIns="91598" tIns="45799" rIns="91598" bIns="4579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9776" y="7"/>
            <a:ext cx="2946300" cy="496572"/>
          </a:xfrm>
          <a:prstGeom prst="rect">
            <a:avLst/>
          </a:prstGeom>
        </p:spPr>
        <p:txBody>
          <a:bodyPr vert="horz" lIns="91598" tIns="45799" rIns="91598" bIns="4579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98" tIns="45799" rIns="91598" bIns="45799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8811" y="4714238"/>
            <a:ext cx="5440067" cy="4467551"/>
          </a:xfrm>
          <a:prstGeom prst="rect">
            <a:avLst/>
          </a:prstGeom>
        </p:spPr>
        <p:txBody>
          <a:bodyPr vert="horz" lIns="91598" tIns="45799" rIns="91598" bIns="45799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7" y="9428458"/>
            <a:ext cx="2946300" cy="496572"/>
          </a:xfrm>
          <a:prstGeom prst="rect">
            <a:avLst/>
          </a:prstGeom>
        </p:spPr>
        <p:txBody>
          <a:bodyPr vert="horz" lIns="91598" tIns="45799" rIns="91598" bIns="4579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9776" y="9428458"/>
            <a:ext cx="2946300" cy="496572"/>
          </a:xfrm>
          <a:prstGeom prst="rect">
            <a:avLst/>
          </a:prstGeom>
        </p:spPr>
        <p:txBody>
          <a:bodyPr vert="horz" lIns="91598" tIns="45799" rIns="91598" bIns="4579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D7D2D78-BDE0-4024-BB3E-CF5F3CDA20E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F3BDFD-04F5-4348-83ED-D25F6098CCCD}" type="slidenum">
              <a:rPr lang="pl-PL" smtClean="0"/>
              <a:pPr>
                <a:defRPr/>
              </a:pPr>
              <a:t>1</a:t>
            </a:fld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dirty="0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4A4470-A399-4E5B-B0D3-3D59B2962F97}" type="slidenum">
              <a:rPr lang="pl-PL" smtClean="0"/>
              <a:pPr>
                <a:defRPr/>
              </a:pPr>
              <a:t>3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dirty="0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4A4470-A399-4E5B-B0D3-3D59B2962F97}" type="slidenum">
              <a:rPr lang="pl-PL" smtClean="0"/>
              <a:pPr>
                <a:defRPr/>
              </a:pPr>
              <a:t>4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dirty="0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4A4470-A399-4E5B-B0D3-3D59B2962F97}" type="slidenum">
              <a:rPr lang="pl-PL" smtClean="0"/>
              <a:pPr>
                <a:defRPr/>
              </a:pPr>
              <a:t>5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C06192-226D-4847-9018-8FAAF157208A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eg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ójkąt prostokątny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upa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Dowolny kształt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Łącznik prosty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11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12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13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EE846D8-B1ED-4690-837E-F5F2B9B4F0A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stopki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1646C-0D70-4949-ADB0-37BD4F82BCE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stopki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AE8D1-6AAD-4144-A3C4-4265799A68C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601340"/>
            <a:ext cx="4392488" cy="176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80388"/>
            <a:ext cx="2987824" cy="173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575688"/>
            <a:ext cx="2987824" cy="192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rójkąt prostokątny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EE846D8-B1ED-4690-837E-F5F2B9B4F0AF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4" name="Symbol zastępczy daty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stopki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217B4-6EB5-4AA8-8193-6E1D346EB0C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g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Pag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2C7CFD-21D4-461B-9422-98FE603FC62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CF54B8-C57D-4FC0-8A5F-35FCCFB402E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DE6712-13E1-4FAA-B8AB-8DA8955BB3F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299775-DB7C-44D1-8B0B-D69A3A517B3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stopki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EF14E-D668-4596-AADE-D25E287FDF8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110B64-E71B-4349-AAE8-A699CEB1C1F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owolny kształt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Dowolny kształt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Trójkąt prostokątny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Łącznik prosty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ag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Pag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pl-PL" noProof="0" smtClean="0"/>
              <a:t>Kliknij ikonę, aby dodać obraz</a:t>
            </a:r>
            <a:endParaRPr lang="en-US" noProof="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1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12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13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11CB93C-F0B9-4D4B-812F-E6223AD7B7F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Łącznik prosty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6153" name="Symbol zastępczy tekstu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smtClean="0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45A5219-6530-4E47-B8DF-F3B9A693F61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  <p:pic>
        <p:nvPicPr>
          <p:cNvPr id="11" name="Picture 2" descr="part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313" y="142876"/>
            <a:ext cx="1693391" cy="73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27" r:id="rId2"/>
    <p:sldLayoutId id="2147484132" r:id="rId3"/>
    <p:sldLayoutId id="2147484133" r:id="rId4"/>
    <p:sldLayoutId id="2147484134" r:id="rId5"/>
    <p:sldLayoutId id="2147484135" r:id="rId6"/>
    <p:sldLayoutId id="2147484128" r:id="rId7"/>
    <p:sldLayoutId id="2147484136" r:id="rId8"/>
    <p:sldLayoutId id="2147484137" r:id="rId9"/>
    <p:sldLayoutId id="2147484129" r:id="rId10"/>
    <p:sldLayoutId id="2147484130" r:id="rId11"/>
    <p:sldLayoutId id="2147484138" r:id="rId1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pole tekstowe 3"/>
          <p:cNvSpPr txBox="1">
            <a:spLocks noChangeArrowheads="1"/>
          </p:cNvSpPr>
          <p:nvPr/>
        </p:nvSpPr>
        <p:spPr bwMode="auto">
          <a:xfrm>
            <a:off x="3606800" y="6488113"/>
            <a:ext cx="1930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1400" dirty="0" smtClean="0">
                <a:solidFill>
                  <a:schemeClr val="bg1"/>
                </a:solidFill>
                <a:cs typeface="Arial" pitchFamily="34" charset="0"/>
              </a:rPr>
              <a:t>wrzesień 2012</a:t>
            </a:r>
            <a:endParaRPr lang="pl-PL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Tytuł 3"/>
          <p:cNvSpPr>
            <a:spLocks noGrp="1"/>
          </p:cNvSpPr>
          <p:nvPr>
            <p:ph type="ctrTitle"/>
          </p:nvPr>
        </p:nvSpPr>
        <p:spPr>
          <a:xfrm>
            <a:off x="0" y="1500174"/>
            <a:ext cx="9144000" cy="2071702"/>
          </a:xfrm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pl-PL" sz="3600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”Przewozy Regionalne”</a:t>
            </a:r>
            <a:br>
              <a:rPr lang="pl-PL" sz="3600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</a:br>
            <a:r>
              <a:rPr lang="pl-PL" sz="3600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spółka z o.o.</a:t>
            </a:r>
            <a:r>
              <a:rPr lang="pl-PL" sz="4300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4300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</a:br>
            <a:endParaRPr lang="pl-PL" sz="43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1" name="Picture 2" descr="part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285751"/>
            <a:ext cx="1549376" cy="6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8EF14E-D668-4596-AADE-D25E287FDF80}" type="slidenum">
              <a:rPr lang="pl-PL" smtClean="0"/>
              <a:pPr>
                <a:defRPr/>
              </a:pPr>
              <a:t>2</a:t>
            </a:fld>
            <a:endParaRPr lang="pl-PL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755576" y="2132856"/>
            <a:ext cx="7452320" cy="172819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kumimoji="0" lang="pl-PL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Realizacja </a:t>
            </a:r>
            <a:r>
              <a:rPr lang="pl-PL" sz="3200" b="1" noProof="0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P</a:t>
            </a:r>
            <a:r>
              <a:rPr lang="pl-PL" sz="3200" b="1" dirty="0" err="1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orozumienia</a:t>
            </a:r>
            <a:endParaRPr lang="pl-PL" sz="3200" b="1" dirty="0" smtClean="0">
              <a:solidFill>
                <a:schemeClr val="accent4">
                  <a:lumMod val="50000"/>
                </a:schemeClr>
              </a:solidFill>
              <a:cs typeface="Arial" pitchFamily="34" charset="0"/>
            </a:endParaRPr>
          </a:p>
          <a:p>
            <a:pPr lvl="0" algn="ctr"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pl-PL" sz="3200" b="1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zawartego ze związkami zawodowymi</a:t>
            </a:r>
          </a:p>
          <a:p>
            <a:pPr lvl="0" algn="ctr"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kumimoji="0" lang="pl-PL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 dniu 24 sierpnia 2011r.</a:t>
            </a:r>
            <a:endParaRPr kumimoji="0" lang="pl-PL" sz="3200" b="0" i="1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ymbol zastępczy numeru slajdu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8D5CB3E-CF0B-4680-98D9-28346D6314EB}" type="slidenum">
              <a:rPr lang="pl-PL" smtClean="0"/>
              <a:pPr/>
              <a:t>3</a:t>
            </a:fld>
            <a:endParaRPr lang="pl-PL" smtClean="0"/>
          </a:p>
        </p:txBody>
      </p:sp>
      <p:sp>
        <p:nvSpPr>
          <p:cNvPr id="7" name="pole tekstowe 6"/>
          <p:cNvSpPr txBox="1"/>
          <p:nvPr/>
        </p:nvSpPr>
        <p:spPr>
          <a:xfrm>
            <a:off x="395536" y="1772816"/>
            <a:ext cx="842493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1813" indent="-531813">
              <a:spcBef>
                <a:spcPts val="1200"/>
              </a:spcBef>
            </a:pPr>
            <a:r>
              <a:rPr lang="pl-PL" sz="2800" b="1" dirty="0" smtClean="0"/>
              <a:t>Wdrożyła podwyżki wynagrodzenia</a:t>
            </a:r>
          </a:p>
          <a:p>
            <a:pPr marL="531813" indent="-531813">
              <a:spcBef>
                <a:spcPts val="1200"/>
              </a:spcBef>
              <a:buFont typeface="Wingdings" pitchFamily="2" charset="2"/>
              <a:buChar char="v"/>
            </a:pPr>
            <a:r>
              <a:rPr lang="pl-PL" sz="2800" dirty="0" smtClean="0"/>
              <a:t>od 1 sierpnia 2011r.</a:t>
            </a:r>
          </a:p>
          <a:p>
            <a:pPr marL="800100" lvl="1" indent="-342900">
              <a:spcBef>
                <a:spcPts val="1200"/>
              </a:spcBef>
            </a:pPr>
            <a:r>
              <a:rPr lang="pl-PL" sz="2800" dirty="0" smtClean="0"/>
              <a:t>			</a:t>
            </a:r>
            <a:r>
              <a:rPr lang="pl-PL" sz="2800" b="1" dirty="0" smtClean="0">
                <a:solidFill>
                  <a:schemeClr val="accent2">
                    <a:lumMod val="50000"/>
                  </a:schemeClr>
                </a:solidFill>
              </a:rPr>
              <a:t>120 zł średnio na zatrudnionego</a:t>
            </a:r>
          </a:p>
          <a:p>
            <a:pPr marL="800100" lvl="1" indent="-342900">
              <a:spcBef>
                <a:spcPts val="0"/>
              </a:spcBef>
            </a:pPr>
            <a:r>
              <a:rPr lang="pl-PL" sz="2800" b="1" i="1" dirty="0" smtClean="0"/>
              <a:t>			</a:t>
            </a:r>
            <a:r>
              <a:rPr lang="pl-PL" sz="2400" i="1" dirty="0" smtClean="0"/>
              <a:t>/222 zł łącznie z pochodnymi/</a:t>
            </a:r>
          </a:p>
          <a:p>
            <a:pPr marL="531813" indent="-531813">
              <a:spcBef>
                <a:spcPts val="2400"/>
              </a:spcBef>
              <a:buFont typeface="Wingdings" pitchFamily="2" charset="2"/>
              <a:buChar char="v"/>
            </a:pPr>
            <a:r>
              <a:rPr lang="pl-PL" sz="2800" dirty="0" smtClean="0"/>
              <a:t>od 1 lipca 2012r.</a:t>
            </a:r>
          </a:p>
          <a:p>
            <a:pPr marL="1257300" lvl="2" indent="-342900">
              <a:spcBef>
                <a:spcPts val="1200"/>
              </a:spcBef>
            </a:pPr>
            <a:r>
              <a:rPr lang="pl-PL" sz="2800" b="1" dirty="0" smtClean="0"/>
              <a:t>		</a:t>
            </a:r>
            <a:r>
              <a:rPr lang="pl-PL" sz="2800" b="1" dirty="0" smtClean="0">
                <a:solidFill>
                  <a:schemeClr val="accent2">
                    <a:lumMod val="50000"/>
                  </a:schemeClr>
                </a:solidFill>
              </a:rPr>
              <a:t>130 zł średnio na zatrudnionego</a:t>
            </a:r>
          </a:p>
          <a:p>
            <a:pPr marL="800100" lvl="1" indent="-342900">
              <a:spcBef>
                <a:spcPts val="0"/>
              </a:spcBef>
            </a:pPr>
            <a:r>
              <a:rPr lang="pl-PL" sz="2800" i="1" dirty="0" smtClean="0"/>
              <a:t>			</a:t>
            </a:r>
            <a:r>
              <a:rPr lang="pl-PL" sz="2400" i="1" dirty="0" smtClean="0"/>
              <a:t>/240,5 zł łącznie z pochodnymi/</a:t>
            </a:r>
          </a:p>
        </p:txBody>
      </p:sp>
      <p:sp>
        <p:nvSpPr>
          <p:cNvPr id="5" name="Rectangle 14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2195736" y="188640"/>
            <a:ext cx="6696744" cy="90351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0" hangingPunct="0"/>
            <a:r>
              <a:rPr lang="pl-PL" sz="28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cs typeface="Arial" pitchFamily="34" charset="0"/>
              </a:rPr>
              <a:t>Spółka zrealizowała wszystkie warunki Porozumienia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ymbol zastępczy numeru slajdu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8D5CB3E-CF0B-4680-98D9-28346D6314EB}" type="slidenum">
              <a:rPr lang="pl-PL" smtClean="0"/>
              <a:pPr/>
              <a:t>4</a:t>
            </a:fld>
            <a:endParaRPr lang="pl-PL" smtClean="0"/>
          </a:p>
        </p:txBody>
      </p:sp>
      <p:sp>
        <p:nvSpPr>
          <p:cNvPr id="7" name="pole tekstowe 6"/>
          <p:cNvSpPr txBox="1"/>
          <p:nvPr/>
        </p:nvSpPr>
        <p:spPr>
          <a:xfrm>
            <a:off x="395536" y="1628800"/>
            <a:ext cx="842493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400"/>
              </a:spcBef>
              <a:buFont typeface="Wingdings" pitchFamily="2" charset="2"/>
              <a:buChar char="Ø"/>
            </a:pP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Nie wydzierżawiła taboru spółce Koleje Śląskie</a:t>
            </a:r>
          </a:p>
          <a:p>
            <a:pPr marL="342900" indent="-342900">
              <a:spcBef>
                <a:spcPts val="2400"/>
              </a:spcBef>
              <a:buFont typeface="Wingdings" pitchFamily="2" charset="2"/>
              <a:buChar char="Ø"/>
            </a:pP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Wstrzymała zwolnienia z przyczyn niedotyczących pracownika w PR Katowice i innych zakładach Spółki do 31 grudnia 2011r.</a:t>
            </a:r>
          </a:p>
          <a:p>
            <a:pPr marL="342900" indent="-342900">
              <a:spcBef>
                <a:spcPts val="2400"/>
              </a:spcBef>
              <a:buFont typeface="Wingdings" pitchFamily="2" charset="2"/>
              <a:buChar char="Ø"/>
            </a:pP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Nie wyciągnęła konsekwencji kadrowych i porządkowych wobec strajkujących pracowników</a:t>
            </a:r>
          </a:p>
          <a:p>
            <a:pPr marL="342900" indent="-342900">
              <a:spcBef>
                <a:spcPts val="2400"/>
              </a:spcBef>
              <a:buFont typeface="Wingdings" pitchFamily="2" charset="2"/>
              <a:buChar char="Ø"/>
            </a:pP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Wystąpiła do ZPK o przyjęcie interpretacji Porozumienia z 20.09.2009r. w </a:t>
            </a:r>
            <a:r>
              <a:rPr lang="pl-PL" sz="2400" b="1" dirty="0" err="1" smtClean="0">
                <a:solidFill>
                  <a:schemeClr val="accent4">
                    <a:lumMod val="50000"/>
                  </a:schemeClr>
                </a:solidFill>
              </a:rPr>
              <a:t>spr</a:t>
            </a: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. świadczeń przejazdowych</a:t>
            </a:r>
          </a:p>
        </p:txBody>
      </p:sp>
      <p:sp>
        <p:nvSpPr>
          <p:cNvPr id="5" name="Rectangle 14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2195736" y="188640"/>
            <a:ext cx="6696744" cy="90351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0" hangingPunct="0"/>
            <a:r>
              <a:rPr lang="pl-PL" sz="28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Arial" pitchFamily="34" charset="0"/>
              </a:rPr>
              <a:t>Spółka zrealizowała wszystkie warunki Porozumienia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ymbol zastępczy numeru slajdu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8D5CB3E-CF0B-4680-98D9-28346D6314EB}" type="slidenum">
              <a:rPr lang="pl-PL" smtClean="0"/>
              <a:pPr/>
              <a:t>5</a:t>
            </a:fld>
            <a:endParaRPr lang="pl-PL" smtClean="0"/>
          </a:p>
        </p:txBody>
      </p:sp>
      <p:sp>
        <p:nvSpPr>
          <p:cNvPr id="7" name="pole tekstowe 6"/>
          <p:cNvSpPr txBox="1"/>
          <p:nvPr/>
        </p:nvSpPr>
        <p:spPr>
          <a:xfrm>
            <a:off x="323528" y="1484784"/>
            <a:ext cx="84249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400"/>
              </a:spcBef>
              <a:buFont typeface="Wingdings" pitchFamily="2" charset="2"/>
              <a:buChar char="Ø"/>
            </a:pP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ZPK zwrócił się do Spółki z żądaniem podpisania aneksu </a:t>
            </a: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eliminującego wykup uprawnień dla emerytów i rencistów</a:t>
            </a:r>
          </a:p>
          <a:p>
            <a:pPr marL="342900" indent="-342900">
              <a:spcBef>
                <a:spcPts val="0"/>
              </a:spcBef>
            </a:pP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	</a:t>
            </a: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	- </a:t>
            </a:r>
            <a:r>
              <a:rPr lang="pl-PL" sz="2400" dirty="0" smtClean="0">
                <a:solidFill>
                  <a:schemeClr val="accent4">
                    <a:lumMod val="50000"/>
                  </a:schemeClr>
                </a:solidFill>
              </a:rPr>
              <a:t>Spółka </a:t>
            </a:r>
            <a:r>
              <a:rPr lang="pl-PL" sz="2400" dirty="0" smtClean="0">
                <a:solidFill>
                  <a:schemeClr val="accent4">
                    <a:lumMod val="50000"/>
                  </a:schemeClr>
                </a:solidFill>
              </a:rPr>
              <a:t>nie przyjęła tego </a:t>
            </a:r>
            <a:r>
              <a:rPr lang="pl-PL" sz="2400" dirty="0" smtClean="0">
                <a:solidFill>
                  <a:schemeClr val="accent4">
                    <a:lumMod val="50000"/>
                  </a:schemeClr>
                </a:solidFill>
              </a:rPr>
              <a:t>Aneksu</a:t>
            </a:r>
          </a:p>
          <a:p>
            <a:pPr marL="342900" indent="-342900">
              <a:spcBef>
                <a:spcPts val="2400"/>
              </a:spcBef>
              <a:buFont typeface="Wingdings" pitchFamily="2" charset="2"/>
              <a:buChar char="Ø"/>
            </a:pP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dnia </a:t>
            </a: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30 lipca 2012r.  ZPK wypowiedział porozumienie w sprawie uprawnień do ulgowych przejazdów </a:t>
            </a:r>
            <a:endParaRPr lang="pl-PL" sz="2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indent="-342900">
              <a:spcBef>
                <a:spcPts val="2400"/>
              </a:spcBef>
              <a:buFont typeface="Wingdings" pitchFamily="2" charset="2"/>
              <a:buChar char="Ø"/>
            </a:pP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obecnie </a:t>
            </a: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Spółka prowadzi analizy w celu przygotowania </a:t>
            </a: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nowej oferty </a:t>
            </a:r>
            <a:r>
              <a:rPr lang="pl-PL" sz="2400" b="1" dirty="0" smtClean="0">
                <a:solidFill>
                  <a:schemeClr val="accent4">
                    <a:lumMod val="50000"/>
                  </a:schemeClr>
                </a:solidFill>
              </a:rPr>
              <a:t>sprzedaży uprawnień przejazdowych dla pracowników pracodawców kolejowych </a:t>
            </a:r>
          </a:p>
        </p:txBody>
      </p:sp>
      <p:sp>
        <p:nvSpPr>
          <p:cNvPr id="5" name="Rectangle 14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2195736" y="188640"/>
            <a:ext cx="6696744" cy="90351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0" hangingPunct="0"/>
            <a:r>
              <a:rPr lang="pl-PL" sz="28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Arial" pitchFamily="34" charset="0"/>
              </a:rPr>
              <a:t>Uprawnienia przejazdowe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Symbol zastępczy numeru slajdu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346D775-F315-4ED3-8B7E-62722643DEE4}" type="slidenum">
              <a:rPr lang="pl-PL" smtClean="0"/>
              <a:pPr/>
              <a:t>6</a:t>
            </a:fld>
            <a:endParaRPr lang="pl-PL" smtClean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1500" y="2928938"/>
            <a:ext cx="796131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Dziękujemy za uwagę</a:t>
            </a:r>
            <a:endParaRPr lang="pl-PL" sz="3600" b="1" cap="small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Hol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ol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Hol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Hol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Hol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Motyw7</Template>
  <TotalTime>18064</TotalTime>
  <Words>115</Words>
  <Application>Microsoft Office PowerPoint</Application>
  <PresentationFormat>Pokaz na ekranie (4:3)</PresentationFormat>
  <Paragraphs>34</Paragraphs>
  <Slides>6</Slides>
  <Notes>5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7" baseType="lpstr">
      <vt:lpstr>Hol</vt:lpstr>
      <vt:lpstr>”Przewozy Regionalne” spółka z o.o. </vt:lpstr>
      <vt:lpstr>Slajd 2</vt:lpstr>
      <vt:lpstr>Slajd 3</vt:lpstr>
      <vt:lpstr>Slajd 4</vt:lpstr>
      <vt:lpstr>Slajd 5</vt:lpstr>
      <vt:lpstr>Slajd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Zakłady PR</dc:title>
  <dc:creator>pbe1e107cwa</dc:creator>
  <cp:lastModifiedBy>Elżbieta Grudzień</cp:lastModifiedBy>
  <cp:revision>3281</cp:revision>
  <dcterms:created xsi:type="dcterms:W3CDTF">2010-06-16T11:09:48Z</dcterms:created>
  <dcterms:modified xsi:type="dcterms:W3CDTF">2012-09-27T09:14:33Z</dcterms:modified>
</cp:coreProperties>
</file>